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2" d="100"/>
          <a:sy n="42" d="100"/>
        </p:scale>
        <p:origin x="-129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7" name="Прямоугольник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2362200" y="4038600"/>
            <a:ext cx="6477000" cy="1828800"/>
          </a:xfrm>
        </p:spPr>
        <p:txBody>
          <a:bodyPr anchor="b"/>
          <a:lstStyle>
            <a:lvl1pPr>
              <a:defRPr cap="all" baseline="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C4562708-7887-4D9F-B9BD-733C4381EC99}" type="datetimeFigureOut">
              <a:rPr lang="ru-RU" smtClean="0"/>
              <a:pPr/>
              <a:t>24.03.2013</a:t>
            </a:fld>
            <a:endParaRPr lang="ru-RU"/>
          </a:p>
        </p:txBody>
      </p:sp>
      <p:sp>
        <p:nvSpPr>
          <p:cNvPr id="17" name="Нижний колонтитул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ru-RU"/>
          </a:p>
        </p:txBody>
      </p:sp>
      <p:sp>
        <p:nvSpPr>
          <p:cNvPr id="29" name="Номер слайда 28"/>
          <p:cNvSpPr>
            <a:spLocks noGrp="1"/>
          </p:cNvSpPr>
          <p:nvPr>
            <p:ph type="sldNum" sz="quarter" idx="12"/>
          </p:nvPr>
        </p:nvSpPr>
        <p:spPr>
          <a:xfrm>
            <a:off x="8001000" y="228600"/>
            <a:ext cx="838200" cy="381000"/>
          </a:xfrm>
        </p:spPr>
        <p:txBody>
          <a:bodyPr/>
          <a:lstStyle>
            <a:lvl1pPr>
              <a:defRPr>
                <a:solidFill>
                  <a:schemeClr val="tx2"/>
                </a:solidFill>
              </a:defRPr>
            </a:lvl1pPr>
          </a:lstStyle>
          <a:p>
            <a:fld id="{7AC6ED59-F4ED-4B7B-8A30-98414EFD0E1F}"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4562708-7887-4D9F-B9BD-733C4381EC99}" type="datetimeFigureOut">
              <a:rPr lang="ru-RU" smtClean="0"/>
              <a:pPr/>
              <a:t>24.03.2013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AC6ED59-F4ED-4B7B-8A30-98414EFD0E1F}"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1"/>
      </p:bgRef>
    </p:bg>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609600"/>
            <a:ext cx="2057400" cy="55165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609600"/>
            <a:ext cx="5562600" cy="5516564"/>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6553200" y="6248402"/>
            <a:ext cx="2209800" cy="365125"/>
          </a:xfrm>
        </p:spPr>
        <p:txBody>
          <a:bodyPr/>
          <a:lstStyle/>
          <a:p>
            <a:fld id="{C4562708-7887-4D9F-B9BD-733C4381EC99}" type="datetimeFigureOut">
              <a:rPr lang="ru-RU" smtClean="0"/>
              <a:pPr/>
              <a:t>24.03.2013</a:t>
            </a:fld>
            <a:endParaRPr lang="ru-RU"/>
          </a:p>
        </p:txBody>
      </p:sp>
      <p:sp>
        <p:nvSpPr>
          <p:cNvPr id="5" name="Нижний колонтитул 4"/>
          <p:cNvSpPr>
            <a:spLocks noGrp="1"/>
          </p:cNvSpPr>
          <p:nvPr>
            <p:ph type="ftr" sz="quarter" idx="11"/>
          </p:nvPr>
        </p:nvSpPr>
        <p:spPr>
          <a:xfrm>
            <a:off x="457201" y="6248207"/>
            <a:ext cx="5573483" cy="365125"/>
          </a:xfrm>
        </p:spPr>
        <p:txBody>
          <a:bodyPr/>
          <a:lstStyle/>
          <a:p>
            <a:endParaRPr lang="ru-RU"/>
          </a:p>
        </p:txBody>
      </p:sp>
      <p:sp>
        <p:nvSpPr>
          <p:cNvPr id="7" name="Прямоугольник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Прямоугольник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Номер слайда 5"/>
          <p:cNvSpPr>
            <a:spLocks noGrp="1"/>
          </p:cNvSpPr>
          <p:nvPr>
            <p:ph type="sldNum" sz="quarter" idx="12"/>
          </p:nvPr>
        </p:nvSpPr>
        <p:spPr>
          <a:xfrm rot="5400000">
            <a:off x="5989638" y="144462"/>
            <a:ext cx="533400" cy="244476"/>
          </a:xfrm>
        </p:spPr>
        <p:txBody>
          <a:bodyPr/>
          <a:lstStyle/>
          <a:p>
            <a:fld id="{7AC6ED59-F4ED-4B7B-8A30-98414EFD0E1F}"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990600"/>
          </a:xfrm>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C4562708-7887-4D9F-B9BD-733C4381EC99}" type="datetimeFigureOut">
              <a:rPr lang="ru-RU" smtClean="0"/>
              <a:pPr/>
              <a:t>24.03.2013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lvl1pPr>
              <a:defRPr>
                <a:solidFill>
                  <a:srgbClr val="FFFFFF"/>
                </a:solidFill>
              </a:defRPr>
            </a:lvl1pPr>
          </a:lstStyle>
          <a:p>
            <a:fld id="{7AC6ED59-F4ED-4B7B-8A30-98414EFD0E1F}" type="slidenum">
              <a:rPr lang="ru-RU" smtClean="0"/>
              <a:pPr/>
              <a:t>‹#›</a:t>
            </a:fld>
            <a:endParaRPr lang="ru-RU"/>
          </a:p>
        </p:txBody>
      </p:sp>
      <p:sp>
        <p:nvSpPr>
          <p:cNvPr id="8" name="Содержимое 7"/>
          <p:cNvSpPr>
            <a:spLocks noGrp="1"/>
          </p:cNvSpPr>
          <p:nvPr>
            <p:ph sz="quarter" idx="1"/>
          </p:nvPr>
        </p:nvSpPr>
        <p:spPr>
          <a:xfrm>
            <a:off x="612648" y="1600200"/>
            <a:ext cx="8153400" cy="44958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3" name="Текст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7" name="Прямоугольник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C4562708-7887-4D9F-B9BD-733C4381EC99}" type="datetimeFigureOut">
              <a:rPr lang="ru-RU" smtClean="0"/>
              <a:pPr/>
              <a:t>24.03.2013</a:t>
            </a:fld>
            <a:endParaRPr lang="ru-RU"/>
          </a:p>
        </p:txBody>
      </p:sp>
      <p:sp>
        <p:nvSpPr>
          <p:cNvPr id="13" name="Номер слайда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7AC6ED59-F4ED-4B7B-8A30-98414EFD0E1F}" type="slidenum">
              <a:rPr lang="ru-RU" smtClean="0"/>
              <a:pPr/>
              <a:t>‹#›</a:t>
            </a:fld>
            <a:endParaRPr lang="ru-RU"/>
          </a:p>
        </p:txBody>
      </p:sp>
      <p:sp>
        <p:nvSpPr>
          <p:cNvPr id="14" name="Нижний колонтитул 13"/>
          <p:cNvSpPr>
            <a:spLocks noGrp="1"/>
          </p:cNvSpPr>
          <p:nvPr>
            <p:ph type="ftr" sz="quarter" idx="12"/>
          </p:nvPr>
        </p:nvSpPr>
        <p:spPr/>
        <p:txBody>
          <a:bodyPr/>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9" name="Содержимое 8"/>
          <p:cNvSpPr>
            <a:spLocks noGrp="1"/>
          </p:cNvSpPr>
          <p:nvPr>
            <p:ph sz="quarter" idx="1"/>
          </p:nvPr>
        </p:nvSpPr>
        <p:spPr>
          <a:xfrm>
            <a:off x="609600"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844901"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8" name="Дата 7"/>
          <p:cNvSpPr>
            <a:spLocks noGrp="1"/>
          </p:cNvSpPr>
          <p:nvPr>
            <p:ph type="dt" sz="half" idx="15"/>
          </p:nvPr>
        </p:nvSpPr>
        <p:spPr/>
        <p:txBody>
          <a:bodyPr rtlCol="0"/>
          <a:lstStyle/>
          <a:p>
            <a:fld id="{C4562708-7887-4D9F-B9BD-733C4381EC99}" type="datetimeFigureOut">
              <a:rPr lang="ru-RU" smtClean="0"/>
              <a:pPr/>
              <a:t>24.03.2013</a:t>
            </a:fld>
            <a:endParaRPr lang="ru-RU"/>
          </a:p>
        </p:txBody>
      </p:sp>
      <p:sp>
        <p:nvSpPr>
          <p:cNvPr id="10" name="Номер слайда 9"/>
          <p:cNvSpPr>
            <a:spLocks noGrp="1"/>
          </p:cNvSpPr>
          <p:nvPr>
            <p:ph type="sldNum" sz="quarter" idx="16"/>
          </p:nvPr>
        </p:nvSpPr>
        <p:spPr/>
        <p:txBody>
          <a:bodyPr rtlCol="0"/>
          <a:lstStyle/>
          <a:p>
            <a:fld id="{7AC6ED59-F4ED-4B7B-8A30-98414EFD0E1F}" type="slidenum">
              <a:rPr lang="ru-RU" smtClean="0"/>
              <a:pPr/>
              <a:t>‹#›</a:t>
            </a:fld>
            <a:endParaRPr lang="ru-RU"/>
          </a:p>
        </p:txBody>
      </p:sp>
      <p:sp>
        <p:nvSpPr>
          <p:cNvPr id="12" name="Нижний колонтитул 11"/>
          <p:cNvSpPr>
            <a:spLocks noGrp="1"/>
          </p:cNvSpPr>
          <p:nvPr>
            <p:ph type="ftr" sz="quarter" idx="17"/>
          </p:nvPr>
        </p:nvSpPr>
        <p:spPr/>
        <p:txBody>
          <a:bodyPr rtlCol="0"/>
          <a:lstStyle/>
          <a:p>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273050"/>
            <a:ext cx="8153400" cy="869950"/>
          </a:xfrm>
        </p:spPr>
        <p:txBody>
          <a:bodyPr anchor="ctr"/>
          <a:lstStyle>
            <a:lvl1pPr>
              <a:defRPr/>
            </a:lvl1pPr>
          </a:lstStyle>
          <a:p>
            <a:r>
              <a:rPr kumimoji="0" lang="ru-RU" smtClean="0"/>
              <a:t>Образец заголовка</a:t>
            </a:r>
            <a:endParaRPr kumimoji="0" lang="en-US"/>
          </a:p>
        </p:txBody>
      </p:sp>
      <p:sp>
        <p:nvSpPr>
          <p:cNvPr id="11" name="Содержимое 10"/>
          <p:cNvSpPr>
            <a:spLocks noGrp="1"/>
          </p:cNvSpPr>
          <p:nvPr>
            <p:ph sz="quarter" idx="2"/>
          </p:nvPr>
        </p:nvSpPr>
        <p:spPr>
          <a:xfrm>
            <a:off x="609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800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5"/>
          </p:nvPr>
        </p:nvSpPr>
        <p:spPr/>
        <p:txBody>
          <a:bodyPr rtlCol="0"/>
          <a:lstStyle/>
          <a:p>
            <a:fld id="{C4562708-7887-4D9F-B9BD-733C4381EC99}" type="datetimeFigureOut">
              <a:rPr lang="ru-RU" smtClean="0"/>
              <a:pPr/>
              <a:t>24.03.2013</a:t>
            </a:fld>
            <a:endParaRPr lang="ru-RU"/>
          </a:p>
        </p:txBody>
      </p:sp>
      <p:sp>
        <p:nvSpPr>
          <p:cNvPr id="12" name="Номер слайда 11"/>
          <p:cNvSpPr>
            <a:spLocks noGrp="1"/>
          </p:cNvSpPr>
          <p:nvPr>
            <p:ph type="sldNum" sz="quarter" idx="16"/>
          </p:nvPr>
        </p:nvSpPr>
        <p:spPr/>
        <p:txBody>
          <a:bodyPr rtlCol="0"/>
          <a:lstStyle/>
          <a:p>
            <a:fld id="{7AC6ED59-F4ED-4B7B-8A30-98414EFD0E1F}" type="slidenum">
              <a:rPr lang="ru-RU" smtClean="0"/>
              <a:pPr/>
              <a:t>‹#›</a:t>
            </a:fld>
            <a:endParaRPr lang="ru-RU"/>
          </a:p>
        </p:txBody>
      </p:sp>
      <p:sp>
        <p:nvSpPr>
          <p:cNvPr id="14" name="Нижний колонтитул 13"/>
          <p:cNvSpPr>
            <a:spLocks noGrp="1"/>
          </p:cNvSpPr>
          <p:nvPr>
            <p:ph type="ftr" sz="quarter" idx="17"/>
          </p:nvPr>
        </p:nvSpPr>
        <p:spPr/>
        <p:txBody>
          <a:bodyPr rtlCol="0"/>
          <a:lstStyle/>
          <a:p>
            <a:endParaRPr lang="ru-RU"/>
          </a:p>
        </p:txBody>
      </p:sp>
      <p:sp>
        <p:nvSpPr>
          <p:cNvPr id="16" name="Текст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5" name="Текст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C4562708-7887-4D9F-B9BD-733C4381EC99}" type="datetimeFigureOut">
              <a:rPr lang="ru-RU" smtClean="0"/>
              <a:pPr/>
              <a:t>24.03.2013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lvl1pPr>
              <a:defRPr>
                <a:solidFill>
                  <a:srgbClr val="FFFFFF"/>
                </a:solidFill>
              </a:defRPr>
            </a:lvl1pPr>
          </a:lstStyle>
          <a:p>
            <a:fld id="{7AC6ED59-F4ED-4B7B-8A30-98414EFD0E1F}"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4562708-7887-4D9F-B9BD-733C4381EC99}" type="datetimeFigureOut">
              <a:rPr lang="ru-RU" smtClean="0"/>
              <a:pPr/>
              <a:t>24.03.2013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0" y="6248400"/>
            <a:ext cx="533400" cy="381000"/>
          </a:xfrm>
        </p:spPr>
        <p:txBody>
          <a:bodyPr/>
          <a:lstStyle>
            <a:lvl1pPr>
              <a:defRPr>
                <a:solidFill>
                  <a:schemeClr val="tx2"/>
                </a:solidFill>
              </a:defRPr>
            </a:lvl1pPr>
          </a:lstStyle>
          <a:p>
            <a:fld id="{7AC6ED59-F4ED-4B7B-8A30-98414EFD0E1F}"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3050"/>
            <a:ext cx="8077200" cy="869950"/>
          </a:xfrm>
        </p:spPr>
        <p:txBody>
          <a:bodyPr anchor="ctr"/>
          <a:lstStyle>
            <a:lvl1pPr algn="l">
              <a:buNone/>
              <a:defRPr sz="4400" b="0"/>
            </a:lvl1p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C4562708-7887-4D9F-B9BD-733C4381EC99}" type="datetimeFigureOut">
              <a:rPr lang="ru-RU" smtClean="0"/>
              <a:pPr/>
              <a:t>24.03.2013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lvl1pPr>
              <a:defRPr>
                <a:solidFill>
                  <a:srgbClr val="FFFFFF"/>
                </a:solidFill>
              </a:defRPr>
            </a:lvl1pPr>
          </a:lstStyle>
          <a:p>
            <a:fld id="{7AC6ED59-F4ED-4B7B-8A30-98414EFD0E1F}" type="slidenum">
              <a:rPr lang="ru-RU" smtClean="0"/>
              <a:pPr/>
              <a:t>‹#›</a:t>
            </a:fld>
            <a:endParaRPr lang="ru-RU"/>
          </a:p>
        </p:txBody>
      </p:sp>
      <p:sp>
        <p:nvSpPr>
          <p:cNvPr id="3" name="Текст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9" name="Содержимое 8"/>
          <p:cNvSpPr>
            <a:spLocks noGrp="1"/>
          </p:cNvSpPr>
          <p:nvPr>
            <p:ph sz="quarter" idx="1"/>
          </p:nvPr>
        </p:nvSpPr>
        <p:spPr>
          <a:xfrm>
            <a:off x="2362200" y="1752600"/>
            <a:ext cx="6400800" cy="4419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3">
        <a:schemeClr val="bg2"/>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8" name="Прямоугольник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ru-RU" smtClean="0"/>
              <a:t>Образец заголовка</a:t>
            </a:r>
            <a:endParaRPr kumimoji="0" lang="en-US"/>
          </a:p>
        </p:txBody>
      </p:sp>
      <p:sp>
        <p:nvSpPr>
          <p:cNvPr id="11" name="Прямоугольник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Дата 11"/>
          <p:cNvSpPr>
            <a:spLocks noGrp="1"/>
          </p:cNvSpPr>
          <p:nvPr>
            <p:ph type="dt" sz="half" idx="10"/>
          </p:nvPr>
        </p:nvSpPr>
        <p:spPr>
          <a:xfrm>
            <a:off x="6248400" y="6248400"/>
            <a:ext cx="2667000" cy="365125"/>
          </a:xfrm>
        </p:spPr>
        <p:txBody>
          <a:bodyPr rtlCol="0"/>
          <a:lstStyle/>
          <a:p>
            <a:fld id="{C4562708-7887-4D9F-B9BD-733C4381EC99}" type="datetimeFigureOut">
              <a:rPr lang="ru-RU" smtClean="0"/>
              <a:pPr/>
              <a:t>24.03.2013</a:t>
            </a:fld>
            <a:endParaRPr lang="ru-RU"/>
          </a:p>
        </p:txBody>
      </p:sp>
      <p:sp>
        <p:nvSpPr>
          <p:cNvPr id="13" name="Номер слайда 12"/>
          <p:cNvSpPr>
            <a:spLocks noGrp="1"/>
          </p:cNvSpPr>
          <p:nvPr>
            <p:ph type="sldNum" sz="quarter" idx="11"/>
          </p:nvPr>
        </p:nvSpPr>
        <p:spPr>
          <a:xfrm>
            <a:off x="0" y="4667249"/>
            <a:ext cx="1447800" cy="663578"/>
          </a:xfrm>
        </p:spPr>
        <p:txBody>
          <a:bodyPr rtlCol="0"/>
          <a:lstStyle>
            <a:lvl1pPr>
              <a:defRPr sz="2800"/>
            </a:lvl1pPr>
          </a:lstStyle>
          <a:p>
            <a:fld id="{7AC6ED59-F4ED-4B7B-8A30-98414EFD0E1F}" type="slidenum">
              <a:rPr lang="ru-RU" smtClean="0"/>
              <a:pPr/>
              <a:t>‹#›</a:t>
            </a:fld>
            <a:endParaRPr lang="ru-RU"/>
          </a:p>
        </p:txBody>
      </p:sp>
      <p:sp>
        <p:nvSpPr>
          <p:cNvPr id="14" name="Нижний колонтитул 13"/>
          <p:cNvSpPr>
            <a:spLocks noGrp="1"/>
          </p:cNvSpPr>
          <p:nvPr>
            <p:ph type="ftr" sz="quarter" idx="12"/>
          </p:nvPr>
        </p:nvSpPr>
        <p:spPr>
          <a:xfrm>
            <a:off x="1600200" y="6248206"/>
            <a:ext cx="4572000" cy="365125"/>
          </a:xfrm>
        </p:spPr>
        <p:txBody>
          <a:bodyPr rtlCol="0"/>
          <a:lstStyle/>
          <a:p>
            <a:endParaRPr lang="ru-RU"/>
          </a:p>
        </p:txBody>
      </p:sp>
      <p:sp>
        <p:nvSpPr>
          <p:cNvPr id="3" name="Рисунок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ru-RU" smtClean="0"/>
              <a:t>Вставка рисунка</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609600" y="228600"/>
            <a:ext cx="8153400" cy="9906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C4562708-7887-4D9F-B9BD-733C4381EC99}" type="datetimeFigureOut">
              <a:rPr lang="ru-RU" smtClean="0"/>
              <a:pPr/>
              <a:t>24.03.2013</a:t>
            </a:fld>
            <a:endParaRPr lang="ru-RU"/>
          </a:p>
        </p:txBody>
      </p:sp>
      <p:sp>
        <p:nvSpPr>
          <p:cNvPr id="3" name="Нижний колонтитул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ru-RU"/>
          </a:p>
        </p:txBody>
      </p:sp>
      <p:sp>
        <p:nvSpPr>
          <p:cNvPr id="7" name="Прямоугольник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7AC6ED59-F4ED-4B7B-8A30-98414EFD0E1F}"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b="1" i="1" dirty="0" smtClean="0"/>
              <a:t>Детский церебральный паралич (ДЦП)</a:t>
            </a:r>
            <a:r>
              <a:rPr lang="ru-RU" dirty="0" smtClean="0"/>
              <a:t/>
            </a:r>
            <a:br>
              <a:rPr lang="ru-RU" dirty="0" smtClean="0"/>
            </a:br>
            <a:endParaRPr lang="ru-RU" dirty="0"/>
          </a:p>
        </p:txBody>
      </p:sp>
      <p:sp>
        <p:nvSpPr>
          <p:cNvPr id="3" name="Подзаголовок 2"/>
          <p:cNvSpPr>
            <a:spLocks noGrp="1"/>
          </p:cNvSpPr>
          <p:nvPr>
            <p:ph type="subTitle" idx="1"/>
          </p:nvPr>
        </p:nvSpPr>
        <p:spPr/>
        <p:txBody>
          <a:bodyPr/>
          <a:lstStyle/>
          <a:p>
            <a:r>
              <a:rPr lang="ru-RU" dirty="0" smtClean="0"/>
              <a:t>Педагог-психолог: Бакулина Е.В.</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i="1" dirty="0" smtClean="0">
                <a:solidFill>
                  <a:schemeClr val="tx1"/>
                </a:solidFill>
              </a:rPr>
              <a:t>Гемиплегическая форма</a:t>
            </a:r>
            <a:r>
              <a:rPr lang="ru-RU" dirty="0" smtClean="0">
                <a:solidFill>
                  <a:schemeClr val="tx1"/>
                </a:solidFill>
              </a:rPr>
              <a:t> </a:t>
            </a:r>
            <a:endParaRPr lang="ru-RU" dirty="0">
              <a:solidFill>
                <a:schemeClr val="tx1"/>
              </a:solidFill>
            </a:endParaRPr>
          </a:p>
        </p:txBody>
      </p:sp>
      <p:sp>
        <p:nvSpPr>
          <p:cNvPr id="3" name="Содержимое 2"/>
          <p:cNvSpPr>
            <a:spLocks noGrp="1"/>
          </p:cNvSpPr>
          <p:nvPr>
            <p:ph sz="quarter" idx="1"/>
          </p:nvPr>
        </p:nvSpPr>
        <p:spPr>
          <a:xfrm>
            <a:off x="612648" y="1600200"/>
            <a:ext cx="7031186" cy="6257956"/>
          </a:xfrm>
        </p:spPr>
        <p:txBody>
          <a:bodyPr/>
          <a:lstStyle/>
          <a:p>
            <a:pPr>
              <a:buNone/>
            </a:pPr>
            <a:r>
              <a:rPr lang="ru-RU" dirty="0" smtClean="0"/>
              <a:t>Характеризуется односторонним поражением конечностей. Рука, как правило, поражена больше, чем нога.</a:t>
            </a:r>
          </a:p>
          <a:p>
            <a:pPr>
              <a:buNone/>
            </a:pPr>
            <a:r>
              <a:rPr lang="ru-RU" dirty="0" smtClean="0"/>
              <a:t>При поражении правого полушария отмечается патология эмоционально-волевой сферы в виде агрессивности, инертности, эмоциональной уплощенности.  </a:t>
            </a:r>
            <a:endParaRPr lang="ru-RU" dirty="0"/>
          </a:p>
        </p:txBody>
      </p:sp>
      <p:pic>
        <p:nvPicPr>
          <p:cNvPr id="4098" name="Picture 2" descr="C:\Users\Елена\Desktop\nevropatalogia-rannego-vozvrasta-40.jpg"/>
          <p:cNvPicPr>
            <a:picLocks noChangeAspect="1" noChangeArrowheads="1"/>
          </p:cNvPicPr>
          <p:nvPr/>
        </p:nvPicPr>
        <p:blipFill>
          <a:blip r:embed="rId2"/>
          <a:srcRect/>
          <a:stretch>
            <a:fillRect/>
          </a:stretch>
        </p:blipFill>
        <p:spPr bwMode="auto">
          <a:xfrm>
            <a:off x="7400544" y="1500174"/>
            <a:ext cx="1743456" cy="3578352"/>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i="1" dirty="0" smtClean="0"/>
              <a:t>Интегрированное обучение</a:t>
            </a:r>
            <a:r>
              <a:rPr lang="ru-RU" dirty="0" smtClean="0"/>
              <a:t> </a:t>
            </a:r>
            <a:endParaRPr lang="ru-RU" dirty="0"/>
          </a:p>
        </p:txBody>
      </p:sp>
      <p:sp>
        <p:nvSpPr>
          <p:cNvPr id="3" name="Содержимое 2"/>
          <p:cNvSpPr>
            <a:spLocks noGrp="1"/>
          </p:cNvSpPr>
          <p:nvPr>
            <p:ph sz="quarter" idx="1"/>
          </p:nvPr>
        </p:nvSpPr>
        <p:spPr/>
        <p:txBody>
          <a:bodyPr>
            <a:normAutofit fontScale="92500" lnSpcReduction="10000"/>
          </a:bodyPr>
          <a:lstStyle/>
          <a:p>
            <a:pPr>
              <a:buNone/>
            </a:pPr>
            <a:r>
              <a:rPr lang="ru-RU" dirty="0" smtClean="0"/>
              <a:t>предполагает, что дети с отклонениями учатся в массовой школе по программе общей системы образования. В этом случае при условии коррекции дефекта (зрения, слуха, двигательной системы) они не отстают от своих сверстников по темпу обучения. В отличие от интегрированного, специальное обеспечивается особыми учебными программами и планами. Последние построены с учетом особенностей психофизического развития и познавательных  возможностей детей, имеющих отклонения.</a:t>
            </a:r>
          </a:p>
          <a:p>
            <a:pPr>
              <a:buNone/>
            </a:pP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i="1" dirty="0" smtClean="0"/>
              <a:t>Инклюзивное обучение</a:t>
            </a:r>
            <a:r>
              <a:rPr lang="ru-RU" dirty="0" smtClean="0"/>
              <a:t> </a:t>
            </a:r>
            <a:endParaRPr lang="ru-RU" dirty="0"/>
          </a:p>
        </p:txBody>
      </p:sp>
      <p:sp>
        <p:nvSpPr>
          <p:cNvPr id="3" name="Содержимое 2"/>
          <p:cNvSpPr>
            <a:spLocks noGrp="1"/>
          </p:cNvSpPr>
          <p:nvPr>
            <p:ph sz="quarter" idx="1"/>
          </p:nvPr>
        </p:nvSpPr>
        <p:spPr/>
        <p:txBody>
          <a:bodyPr/>
          <a:lstStyle/>
          <a:p>
            <a:pPr>
              <a:buNone/>
            </a:pPr>
            <a:r>
              <a:rPr lang="ru-RU" dirty="0" smtClean="0"/>
              <a:t>предъявляет иные требования к организации преподавания и предполагает такие изменения в условиях обучения, которые обеспечивали бы усвоение школьной программы всеми детьми, независимо от уровня их психического и физического развития. </a:t>
            </a:r>
          </a:p>
          <a:p>
            <a:pPr>
              <a:buNone/>
            </a:pP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i="1" dirty="0" smtClean="0"/>
              <a:t>Детский церебральный паралич (ДЦП)</a:t>
            </a:r>
            <a:r>
              <a:rPr lang="ru-RU" dirty="0" smtClean="0"/>
              <a:t> — </a:t>
            </a:r>
            <a:endParaRPr lang="ru-RU" dirty="0"/>
          </a:p>
        </p:txBody>
      </p:sp>
      <p:sp>
        <p:nvSpPr>
          <p:cNvPr id="3" name="Содержимое 2"/>
          <p:cNvSpPr>
            <a:spLocks noGrp="1"/>
          </p:cNvSpPr>
          <p:nvPr>
            <p:ph sz="quarter" idx="1"/>
          </p:nvPr>
        </p:nvSpPr>
        <p:spPr/>
        <p:txBody>
          <a:bodyPr/>
          <a:lstStyle/>
          <a:p>
            <a:r>
              <a:rPr lang="ru-RU" dirty="0" smtClean="0"/>
              <a:t>это тяжелое заболевание нервной системы, которое нередко приводит к инвалидности ребенка. За последние годы оно стало одним из наиболее распространенных заболеваний нервной системы у детей. В среднем 6 из 1000 новорожденных страдают церебральным параличом (от 5 до 9 в разных регионах страны).</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i="1" dirty="0" smtClean="0">
                <a:solidFill>
                  <a:schemeClr val="tx1"/>
                </a:solidFill>
              </a:rPr>
              <a:t>Формы ДЦП</a:t>
            </a:r>
            <a:endParaRPr lang="ru-RU" dirty="0">
              <a:solidFill>
                <a:schemeClr val="tx1"/>
              </a:solidFill>
            </a:endParaRPr>
          </a:p>
        </p:txBody>
      </p:sp>
      <p:sp>
        <p:nvSpPr>
          <p:cNvPr id="3" name="Содержимое 2"/>
          <p:cNvSpPr>
            <a:spLocks noGrp="1"/>
          </p:cNvSpPr>
          <p:nvPr>
            <p:ph sz="quarter" idx="1"/>
          </p:nvPr>
        </p:nvSpPr>
        <p:spPr/>
        <p:txBody>
          <a:bodyPr>
            <a:normAutofit/>
          </a:bodyPr>
          <a:lstStyle/>
          <a:p>
            <a:r>
              <a:rPr lang="ru-RU" sz="3200" b="1" i="1" dirty="0" smtClean="0"/>
              <a:t>Спастическая </a:t>
            </a:r>
            <a:r>
              <a:rPr lang="ru-RU" sz="3200" b="1" i="1" dirty="0" err="1" smtClean="0"/>
              <a:t>диплегия</a:t>
            </a:r>
            <a:r>
              <a:rPr lang="ru-RU" sz="3200" dirty="0" smtClean="0"/>
              <a:t> </a:t>
            </a:r>
          </a:p>
          <a:p>
            <a:r>
              <a:rPr lang="ru-RU" sz="3200" b="1" i="1" dirty="0" smtClean="0"/>
              <a:t>Двойная гемиплегия</a:t>
            </a:r>
            <a:r>
              <a:rPr lang="ru-RU" sz="3200" dirty="0" smtClean="0"/>
              <a:t> </a:t>
            </a:r>
          </a:p>
          <a:p>
            <a:r>
              <a:rPr lang="ru-RU" sz="3200" b="1" i="1" dirty="0" err="1" smtClean="0"/>
              <a:t>Гиперкинетическая</a:t>
            </a:r>
            <a:r>
              <a:rPr lang="ru-RU" sz="3200" b="1" i="1" dirty="0" smtClean="0"/>
              <a:t> форма</a:t>
            </a:r>
            <a:r>
              <a:rPr lang="ru-RU" sz="3200" dirty="0" smtClean="0"/>
              <a:t> </a:t>
            </a:r>
          </a:p>
          <a:p>
            <a:r>
              <a:rPr lang="ru-RU" sz="3200" b="1" i="1" dirty="0" err="1" smtClean="0"/>
              <a:t>Атонично-астатическая</a:t>
            </a:r>
            <a:r>
              <a:rPr lang="ru-RU" sz="3200" b="1" i="1" dirty="0" smtClean="0"/>
              <a:t> форма</a:t>
            </a:r>
            <a:r>
              <a:rPr lang="ru-RU" sz="3200" dirty="0" smtClean="0"/>
              <a:t> </a:t>
            </a:r>
          </a:p>
          <a:p>
            <a:r>
              <a:rPr lang="ru-RU" sz="3200" b="1" i="1" dirty="0" smtClean="0"/>
              <a:t>Гемиплегическая форма</a:t>
            </a:r>
            <a:r>
              <a:rPr lang="ru-RU" sz="3200" dirty="0" smtClean="0"/>
              <a:t> </a:t>
            </a:r>
            <a:endParaRPr lang="ru-RU"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i="1" dirty="0" smtClean="0">
                <a:solidFill>
                  <a:schemeClr val="tx1"/>
                </a:solidFill>
              </a:rPr>
              <a:t>Спастическая </a:t>
            </a:r>
            <a:r>
              <a:rPr lang="ru-RU" b="1" i="1" dirty="0" err="1" smtClean="0">
                <a:solidFill>
                  <a:schemeClr val="tx1"/>
                </a:solidFill>
              </a:rPr>
              <a:t>диплегия</a:t>
            </a:r>
            <a:r>
              <a:rPr lang="ru-RU" dirty="0" smtClean="0"/>
              <a:t> </a:t>
            </a:r>
            <a:endParaRPr lang="ru-RU" dirty="0"/>
          </a:p>
        </p:txBody>
      </p:sp>
      <p:sp>
        <p:nvSpPr>
          <p:cNvPr id="3" name="Содержимое 2"/>
          <p:cNvSpPr>
            <a:spLocks noGrp="1"/>
          </p:cNvSpPr>
          <p:nvPr>
            <p:ph sz="quarter" idx="1"/>
          </p:nvPr>
        </p:nvSpPr>
        <p:spPr>
          <a:xfrm>
            <a:off x="612648" y="1571612"/>
            <a:ext cx="6388244" cy="5786478"/>
          </a:xfrm>
        </p:spPr>
        <p:txBody>
          <a:bodyPr>
            <a:normAutofit lnSpcReduction="10000"/>
          </a:bodyPr>
          <a:lstStyle/>
          <a:p>
            <a:pPr>
              <a:buNone/>
            </a:pPr>
            <a:r>
              <a:rPr lang="ru-RU" dirty="0" smtClean="0"/>
              <a:t>Наиболее распространенная разновидность церебрального паралича, известная также под названием «болезнь </a:t>
            </a:r>
            <a:r>
              <a:rPr lang="ru-RU" dirty="0" err="1" smtClean="0"/>
              <a:t>Литтла</a:t>
            </a:r>
            <a:r>
              <a:rPr lang="ru-RU" dirty="0" smtClean="0"/>
              <a:t>». Поражает обе половины тела, причем в большей мере ноги, чем руки.</a:t>
            </a:r>
          </a:p>
          <a:p>
            <a:pPr>
              <a:buNone/>
            </a:pPr>
            <a:r>
              <a:rPr lang="ru-RU" dirty="0" err="1" smtClean="0"/>
              <a:t>Прогностически</a:t>
            </a:r>
            <a:r>
              <a:rPr lang="ru-RU" dirty="0" smtClean="0"/>
              <a:t> благоприятная форма заболевания в плане преодоления психических и речевых расстройств и менее благоприятная в отношении становления двигательных функций.</a:t>
            </a:r>
          </a:p>
          <a:p>
            <a:pPr>
              <a:buNone/>
            </a:pPr>
            <a:r>
              <a:rPr lang="ru-RU" dirty="0" smtClean="0"/>
              <a:t> </a:t>
            </a:r>
          </a:p>
          <a:p>
            <a:endParaRPr lang="ru-RU" dirty="0"/>
          </a:p>
        </p:txBody>
      </p:sp>
      <p:pic>
        <p:nvPicPr>
          <p:cNvPr id="2050" name="Picture 2" descr="C:\Users\Елена\Desktop\nevropatalogia-rannego-vozvrasta-37.jpg"/>
          <p:cNvPicPr>
            <a:picLocks noChangeAspect="1" noChangeArrowheads="1"/>
          </p:cNvPicPr>
          <p:nvPr/>
        </p:nvPicPr>
        <p:blipFill>
          <a:blip r:embed="rId2"/>
          <a:srcRect/>
          <a:stretch>
            <a:fillRect/>
          </a:stretch>
        </p:blipFill>
        <p:spPr bwMode="auto">
          <a:xfrm>
            <a:off x="7119937" y="1500174"/>
            <a:ext cx="2024063" cy="352425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i="1" dirty="0" smtClean="0">
                <a:solidFill>
                  <a:schemeClr val="tx1"/>
                </a:solidFill>
              </a:rPr>
              <a:t>Двойная гемиплегия</a:t>
            </a:r>
            <a:r>
              <a:rPr lang="ru-RU" dirty="0" smtClean="0"/>
              <a:t> </a:t>
            </a:r>
            <a:endParaRPr lang="ru-RU" dirty="0"/>
          </a:p>
        </p:txBody>
      </p:sp>
      <p:sp>
        <p:nvSpPr>
          <p:cNvPr id="3" name="Содержимое 2"/>
          <p:cNvSpPr>
            <a:spLocks noGrp="1"/>
          </p:cNvSpPr>
          <p:nvPr>
            <p:ph sz="quarter" idx="1"/>
          </p:nvPr>
        </p:nvSpPr>
        <p:spPr>
          <a:xfrm>
            <a:off x="612648" y="2428868"/>
            <a:ext cx="8245632" cy="4143404"/>
          </a:xfrm>
        </p:spPr>
        <p:txBody>
          <a:bodyPr>
            <a:normAutofit/>
          </a:bodyPr>
          <a:lstStyle/>
          <a:p>
            <a:pPr>
              <a:buNone/>
            </a:pPr>
            <a:r>
              <a:rPr lang="ru-RU" dirty="0" smtClean="0"/>
              <a:t>Одна из самых тяжелых форм ДЦП. Установочные выпрямительные рефлексы совсем или почти не развиты. Произвольная моторика отсутствует или резко ограничена. Дети не сидят, не стоят, не ходят. Функция рук практически не развивается. </a:t>
            </a:r>
          </a:p>
          <a:p>
            <a:pPr>
              <a:buNone/>
            </a:pPr>
            <a:r>
              <a:rPr lang="ru-RU" dirty="0" smtClean="0"/>
              <a:t>Прогноз двигательного, психического и речевого развития неблагоприятный. </a:t>
            </a:r>
            <a:endParaRPr lang="ru-RU" dirty="0"/>
          </a:p>
        </p:txBody>
      </p:sp>
      <p:pic>
        <p:nvPicPr>
          <p:cNvPr id="1027" name="Picture 3" descr="C:\Users\Елена\Desktop\nevropatalogia-rannego-vozvrasta-38.jpg"/>
          <p:cNvPicPr>
            <a:picLocks noChangeAspect="1" noChangeArrowheads="1"/>
          </p:cNvPicPr>
          <p:nvPr/>
        </p:nvPicPr>
        <p:blipFill>
          <a:blip r:embed="rId2"/>
          <a:srcRect/>
          <a:stretch>
            <a:fillRect/>
          </a:stretch>
        </p:blipFill>
        <p:spPr bwMode="auto">
          <a:xfrm>
            <a:off x="5931408" y="0"/>
            <a:ext cx="3212592" cy="237744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Елена\Desktop\nevropatalogia-rannego-vozvrasta-39.jpg"/>
          <p:cNvPicPr>
            <a:picLocks noChangeAspect="1" noChangeArrowheads="1"/>
          </p:cNvPicPr>
          <p:nvPr/>
        </p:nvPicPr>
        <p:blipFill>
          <a:blip r:embed="rId2"/>
          <a:srcRect/>
          <a:stretch>
            <a:fillRect/>
          </a:stretch>
        </p:blipFill>
        <p:spPr bwMode="auto">
          <a:xfrm>
            <a:off x="6120472" y="0"/>
            <a:ext cx="3023528" cy="2428868"/>
          </a:xfrm>
          <a:prstGeom prst="rect">
            <a:avLst/>
          </a:prstGeom>
          <a:noFill/>
        </p:spPr>
      </p:pic>
      <p:sp>
        <p:nvSpPr>
          <p:cNvPr id="2" name="Заголовок 1"/>
          <p:cNvSpPr>
            <a:spLocks noGrp="1"/>
          </p:cNvSpPr>
          <p:nvPr>
            <p:ph type="title"/>
          </p:nvPr>
        </p:nvSpPr>
        <p:spPr>
          <a:xfrm>
            <a:off x="0" y="285728"/>
            <a:ext cx="8766048" cy="990600"/>
          </a:xfrm>
        </p:spPr>
        <p:txBody>
          <a:bodyPr/>
          <a:lstStyle/>
          <a:p>
            <a:r>
              <a:rPr lang="ru-RU" b="1" i="1" dirty="0" err="1" smtClean="0">
                <a:solidFill>
                  <a:schemeClr val="tx1"/>
                </a:solidFill>
              </a:rPr>
              <a:t>Гиперкинетическая</a:t>
            </a:r>
            <a:r>
              <a:rPr lang="ru-RU" b="1" i="1" dirty="0" smtClean="0">
                <a:solidFill>
                  <a:schemeClr val="tx1"/>
                </a:solidFill>
              </a:rPr>
              <a:t> форма</a:t>
            </a:r>
            <a:r>
              <a:rPr lang="ru-RU" dirty="0" smtClean="0"/>
              <a:t> </a:t>
            </a:r>
            <a:endParaRPr lang="ru-RU" dirty="0"/>
          </a:p>
        </p:txBody>
      </p:sp>
      <p:sp>
        <p:nvSpPr>
          <p:cNvPr id="3" name="Содержимое 2"/>
          <p:cNvSpPr>
            <a:spLocks noGrp="1"/>
          </p:cNvSpPr>
          <p:nvPr>
            <p:ph sz="quarter" idx="1"/>
          </p:nvPr>
        </p:nvSpPr>
        <p:spPr>
          <a:xfrm>
            <a:off x="612648" y="2285992"/>
            <a:ext cx="8153400" cy="4572008"/>
          </a:xfrm>
        </p:spPr>
        <p:txBody>
          <a:bodyPr>
            <a:normAutofit lnSpcReduction="10000"/>
          </a:bodyPr>
          <a:lstStyle/>
          <a:p>
            <a:pPr>
              <a:buNone/>
            </a:pPr>
            <a:r>
              <a:rPr lang="ru-RU" dirty="0" smtClean="0"/>
              <a:t>Гиперкинезы возникают непроизвольно, усиливаются при движении и волнении, а также при утомлении и при попытках к выполнению любого двигательного акта. В покое гиперкинезы уменьшаются и практически полностью исчезают во время сна. Они могут охватывать мышцы лица, языка, головы, шеи, туловища, верхних и нижних конечностей.</a:t>
            </a:r>
          </a:p>
          <a:p>
            <a:pPr>
              <a:buNone/>
            </a:pPr>
            <a:r>
              <a:rPr lang="ru-RU" dirty="0" smtClean="0"/>
              <a:t>Психическое развитие нарушается меньше, чем при других формах церебрального паралича.</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i="1" dirty="0" err="1" smtClean="0">
                <a:solidFill>
                  <a:schemeClr val="tx1"/>
                </a:solidFill>
              </a:rPr>
              <a:t>Атонично-астатическая</a:t>
            </a:r>
            <a:r>
              <a:rPr lang="ru-RU" b="1" i="1" dirty="0" smtClean="0">
                <a:solidFill>
                  <a:schemeClr val="tx1"/>
                </a:solidFill>
              </a:rPr>
              <a:t> форма</a:t>
            </a:r>
            <a:r>
              <a:rPr lang="ru-RU" dirty="0" smtClean="0">
                <a:solidFill>
                  <a:schemeClr val="tx1"/>
                </a:solidFill>
              </a:rPr>
              <a:t> </a:t>
            </a:r>
            <a:endParaRPr lang="ru-RU" dirty="0">
              <a:solidFill>
                <a:schemeClr val="tx1"/>
              </a:solidFill>
            </a:endParaRPr>
          </a:p>
        </p:txBody>
      </p:sp>
      <p:sp>
        <p:nvSpPr>
          <p:cNvPr id="3" name="Содержимое 2"/>
          <p:cNvSpPr>
            <a:spLocks noGrp="1"/>
          </p:cNvSpPr>
          <p:nvPr>
            <p:ph sz="quarter" idx="1"/>
          </p:nvPr>
        </p:nvSpPr>
        <p:spPr/>
        <p:txBody>
          <a:bodyPr/>
          <a:lstStyle/>
          <a:p>
            <a:pPr>
              <a:buNone/>
            </a:pPr>
            <a:r>
              <a:rPr lang="ru-RU" dirty="0" smtClean="0"/>
              <a:t>Характеризуется низким тонусом мышц. Наблюдается при преобладающем повреждении мозжечка и мозжечковых путей</a:t>
            </a:r>
          </a:p>
          <a:p>
            <a:pPr>
              <a:buNone/>
            </a:pPr>
            <a:r>
              <a:rPr lang="ru-RU" dirty="0" smtClean="0"/>
              <a:t>При </a:t>
            </a:r>
            <a:r>
              <a:rPr lang="ru-RU" dirty="0" err="1" smtClean="0"/>
              <a:t>атонически-астатической</a:t>
            </a:r>
            <a:r>
              <a:rPr lang="ru-RU" smtClean="0"/>
              <a:t> форме ДЦП могут быть интеллектуальные нарушения различной степени тяжести. </a:t>
            </a:r>
            <a:endParaRPr lang="ru-RU"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бычная">
  <a:themeElements>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Обычная">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Обычная">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37</TotalTime>
  <Words>405</Words>
  <Application>Microsoft Office PowerPoint</Application>
  <PresentationFormat>Экран (4:3)</PresentationFormat>
  <Paragraphs>30</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Обычная</vt:lpstr>
      <vt:lpstr>Детский церебральный паралич (ДЦП) </vt:lpstr>
      <vt:lpstr>Интегрированное обучение </vt:lpstr>
      <vt:lpstr>Инклюзивное обучение </vt:lpstr>
      <vt:lpstr>Детский церебральный паралич (ДЦП) — </vt:lpstr>
      <vt:lpstr>Формы ДЦП</vt:lpstr>
      <vt:lpstr>Спастическая диплегия </vt:lpstr>
      <vt:lpstr>Двойная гемиплегия </vt:lpstr>
      <vt:lpstr>Гиперкинетическая форма </vt:lpstr>
      <vt:lpstr>Атонично-астатическая форма </vt:lpstr>
      <vt:lpstr>Гемиплегическая форма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Детский церебральный паралич (ДЦП) </dc:title>
  <dc:creator>Елена</dc:creator>
  <cp:lastModifiedBy>Елена</cp:lastModifiedBy>
  <cp:revision>14</cp:revision>
  <dcterms:created xsi:type="dcterms:W3CDTF">2013-03-24T08:31:34Z</dcterms:created>
  <dcterms:modified xsi:type="dcterms:W3CDTF">2013-03-24T10:11:10Z</dcterms:modified>
</cp:coreProperties>
</file>