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53BD7EC-5944-435E-BD5B-069A56437B61}" type="datetimeFigureOut">
              <a:rPr lang="ru-RU" smtClean="0"/>
              <a:t>25.03.2013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682277-2B21-435E-8D93-A9514B44701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62200" y="3714752"/>
            <a:ext cx="6477000" cy="215264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Роль психологического сопровождения учащихся.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Педагог-психолог: Бакулина Е.В.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Цель психологического </a:t>
            </a:r>
            <a:r>
              <a:rPr lang="ru-RU" b="1" dirty="0" smtClean="0"/>
              <a:t>сопровождения: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200" dirty="0" smtClean="0"/>
              <a:t>сохранение и укрепление психического здоровья обучающихся, </a:t>
            </a:r>
            <a:endParaRPr lang="ru-RU" sz="3200" dirty="0" smtClean="0"/>
          </a:p>
          <a:p>
            <a:r>
              <a:rPr lang="ru-RU" sz="3200" dirty="0" smtClean="0"/>
              <a:t>обеспечение </a:t>
            </a:r>
            <a:r>
              <a:rPr lang="ru-RU" sz="3200" dirty="0" smtClean="0"/>
              <a:t>оптимального психологического сопровождения учебно-воспитательного процесса.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Задачи сопровождения: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2000" dirty="0" smtClean="0"/>
              <a:t>создание социально-психологических условий для успешного обучения и психологического развития ребенка в ситуации школьного взаимодействия;</a:t>
            </a:r>
          </a:p>
          <a:p>
            <a:pPr lvl="0"/>
            <a:r>
              <a:rPr lang="ru-RU" sz="2000" dirty="0" smtClean="0"/>
              <a:t>отслеживание результатов психического мониторинга все участников образовательного процесса</a:t>
            </a:r>
          </a:p>
          <a:p>
            <a:pPr lvl="0"/>
            <a:r>
              <a:rPr lang="ru-RU" sz="2000" dirty="0" smtClean="0"/>
              <a:t>сохранение и укрепление психологического здоровья</a:t>
            </a:r>
          </a:p>
          <a:p>
            <a:pPr lvl="0"/>
            <a:r>
              <a:rPr lang="ru-RU" sz="2000" dirty="0" smtClean="0"/>
              <a:t>создание благоприятного психологического климата в ученических и педагогическом коллективах</a:t>
            </a:r>
          </a:p>
          <a:p>
            <a:pPr lvl="0"/>
            <a:r>
              <a:rPr lang="ru-RU" sz="2000" dirty="0" smtClean="0"/>
              <a:t>консультативная и информационная психологическая поддержка процессов обучения, воспитания и развития</a:t>
            </a:r>
          </a:p>
          <a:p>
            <a:pPr lvl="0"/>
            <a:r>
              <a:rPr lang="ru-RU" sz="2000" dirty="0" smtClean="0"/>
              <a:t>осуществление психологического анализа </a:t>
            </a:r>
            <a:r>
              <a:rPr lang="ru-RU" sz="2000" dirty="0" err="1" smtClean="0"/>
              <a:t>внутришкольных</a:t>
            </a:r>
            <a:r>
              <a:rPr lang="ru-RU" sz="2000" dirty="0" smtClean="0"/>
              <a:t> образовательных программ с точки зрения соответствия индивидуальным и возрастным особенностям обучающихся</a:t>
            </a:r>
            <a:r>
              <a:rPr lang="ru-RU" sz="2000" dirty="0" smtClean="0"/>
              <a:t>.</a:t>
            </a:r>
            <a:endParaRPr lang="ru-RU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Виды </a:t>
            </a:r>
            <a:r>
              <a:rPr lang="ru-RU" b="1" dirty="0" smtClean="0"/>
              <a:t>деятельности психолога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sz="3200" dirty="0" smtClean="0"/>
              <a:t>психологическая диагностика</a:t>
            </a:r>
          </a:p>
          <a:p>
            <a:pPr lvl="0"/>
            <a:r>
              <a:rPr lang="ru-RU" sz="3200" dirty="0" smtClean="0"/>
              <a:t>психологическая коррекция и развитие</a:t>
            </a:r>
          </a:p>
          <a:p>
            <a:pPr lvl="0"/>
            <a:r>
              <a:rPr lang="ru-RU" sz="3200" dirty="0" smtClean="0"/>
              <a:t>психологическое просвещение и профилактика</a:t>
            </a:r>
          </a:p>
          <a:p>
            <a:pPr lvl="0"/>
            <a:r>
              <a:rPr lang="ru-RU" sz="3200" dirty="0" smtClean="0"/>
              <a:t>психологическое консультирование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Направления </a:t>
            </a:r>
            <a:r>
              <a:rPr lang="ru-RU" b="1" dirty="0" smtClean="0"/>
              <a:t>психологического сопровождения: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/>
              <a:t>Психологический мониторинг</a:t>
            </a:r>
          </a:p>
          <a:p>
            <a:pPr lvl="0"/>
            <a:r>
              <a:rPr lang="ru-RU" dirty="0" smtClean="0"/>
              <a:t>Психологическое сопровождение обучающихся 1, 5  классов в адаптационный период</a:t>
            </a:r>
          </a:p>
          <a:p>
            <a:pPr lvl="0"/>
            <a:r>
              <a:rPr lang="ru-RU" dirty="0" smtClean="0"/>
              <a:t>Психологическое сопровождение выпускников</a:t>
            </a:r>
          </a:p>
          <a:p>
            <a:pPr lvl="0"/>
            <a:r>
              <a:rPr lang="ru-RU" dirty="0" smtClean="0"/>
              <a:t>Психологическое просвещение и профилактика участников образовательного процесса</a:t>
            </a:r>
          </a:p>
          <a:p>
            <a:pPr lvl="0"/>
            <a:r>
              <a:rPr lang="ru-RU" dirty="0" smtClean="0"/>
              <a:t>Профилактика </a:t>
            </a:r>
            <a:r>
              <a:rPr lang="ru-RU" dirty="0" err="1" smtClean="0"/>
              <a:t>психоэмоционального</a:t>
            </a:r>
            <a:r>
              <a:rPr lang="ru-RU" dirty="0" smtClean="0"/>
              <a:t> напряжения педагогов, обучающихся и их родителей</a:t>
            </a:r>
          </a:p>
          <a:p>
            <a:pPr lvl="0"/>
            <a:r>
              <a:rPr lang="ru-RU" dirty="0" smtClean="0"/>
              <a:t>Психологическое консультирование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Психологический мониторинг.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Проведение </a:t>
            </a:r>
            <a:r>
              <a:rPr lang="ru-RU" dirty="0" smtClean="0"/>
              <a:t>мониторинга позволяет отследить развитие каждого ученика, по критериям успешности проводимой школой образовательной деятельности, выстраивать развивающую, консультативную и профилактическую  работу педагога-психолога,  а также использовать полученные данные для принятия управленческих решений в сфере содержания и организации образовательного процесса в школе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Психологическое развитие и коррекция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Психологическое </a:t>
            </a:r>
            <a:r>
              <a:rPr lang="ru-RU" dirty="0" smtClean="0"/>
              <a:t>развитие и коррекция по данным программам нацеливают обучающихся на осознание своих особенностей, развивают навыки рефлексии и самопознания, способствуют повышению учебной мотивации и развитию культуры общения.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Психологическое просвещение и профилактика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Работа с родителями осуществляется через </a:t>
            </a:r>
            <a:r>
              <a:rPr lang="ru-RU" dirty="0" smtClean="0"/>
              <a:t>«Школу </a:t>
            </a:r>
            <a:r>
              <a:rPr lang="ru-RU" dirty="0" smtClean="0"/>
              <a:t>для </a:t>
            </a:r>
            <a:r>
              <a:rPr lang="ru-RU" dirty="0" smtClean="0"/>
              <a:t>родителей»;</a:t>
            </a:r>
          </a:p>
          <a:p>
            <a:r>
              <a:rPr lang="ru-RU" dirty="0" smtClean="0"/>
              <a:t>Работа с педагогами </a:t>
            </a:r>
            <a:r>
              <a:rPr lang="ru-RU" dirty="0" smtClean="0"/>
              <a:t>осуществляется </a:t>
            </a:r>
            <a:r>
              <a:rPr lang="ru-RU" dirty="0" smtClean="0"/>
              <a:t>через организацию </a:t>
            </a:r>
            <a:r>
              <a:rPr lang="ru-RU" dirty="0" smtClean="0"/>
              <a:t>педагогических </a:t>
            </a:r>
            <a:r>
              <a:rPr lang="ru-RU" dirty="0" smtClean="0"/>
              <a:t>советов, семинаров, выпуск </a:t>
            </a:r>
            <a:r>
              <a:rPr lang="ru-RU" dirty="0" smtClean="0"/>
              <a:t>буклетов, проведение </a:t>
            </a:r>
            <a:r>
              <a:rPr lang="ru-RU" dirty="0" smtClean="0"/>
              <a:t>психолого-педагогических </a:t>
            </a:r>
            <a:r>
              <a:rPr lang="ru-RU" dirty="0" smtClean="0"/>
              <a:t>консилиумов;</a:t>
            </a:r>
          </a:p>
          <a:p>
            <a:r>
              <a:rPr lang="ru-RU" dirty="0" smtClean="0"/>
              <a:t>Работа с обучающимися строится через организацию активных форм </a:t>
            </a:r>
            <a:r>
              <a:rPr lang="ru-RU" dirty="0" smtClean="0"/>
              <a:t>работы.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Психологическое </a:t>
            </a:r>
            <a:r>
              <a:rPr lang="ru-RU" b="1" dirty="0" smtClean="0"/>
              <a:t>консультирование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/>
              <a:t>Чаще </a:t>
            </a:r>
            <a:r>
              <a:rPr lang="ru-RU" dirty="0" smtClean="0"/>
              <a:t>всего обращаются учащиеся, учителя и родители по следующим проблемам: </a:t>
            </a:r>
            <a:endParaRPr lang="ru-RU" dirty="0" smtClean="0"/>
          </a:p>
          <a:p>
            <a:r>
              <a:rPr lang="ru-RU" dirty="0" smtClean="0"/>
              <a:t>ознакомление </a:t>
            </a:r>
            <a:r>
              <a:rPr lang="ru-RU" dirty="0" smtClean="0"/>
              <a:t>с результатами проводившихся диагностических исследований,  </a:t>
            </a:r>
            <a:endParaRPr lang="ru-RU" dirty="0" smtClean="0"/>
          </a:p>
          <a:p>
            <a:r>
              <a:rPr lang="ru-RU" dirty="0" smtClean="0"/>
              <a:t>учебные </a:t>
            </a:r>
            <a:r>
              <a:rPr lang="ru-RU" dirty="0" smtClean="0"/>
              <a:t>проблемы (неуспеваемость</a:t>
            </a:r>
            <a:r>
              <a:rPr lang="ru-RU" dirty="0" smtClean="0"/>
              <a:t>),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поведенческие проблемы, </a:t>
            </a:r>
            <a:endParaRPr lang="ru-RU" dirty="0" smtClean="0"/>
          </a:p>
          <a:p>
            <a:r>
              <a:rPr lang="ru-RU" dirty="0" smtClean="0"/>
              <a:t>нарушение </a:t>
            </a:r>
            <a:r>
              <a:rPr lang="ru-RU" dirty="0" smtClean="0"/>
              <a:t>детско-родительских взаимоотношений.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53</TotalTime>
  <Words>196</Words>
  <Application>Microsoft Office PowerPoint</Application>
  <PresentationFormat>Экран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Роль психологического сопровождения учащихся. </vt:lpstr>
      <vt:lpstr>Цель психологического сопровождения:</vt:lpstr>
      <vt:lpstr>Задачи сопровождения:</vt:lpstr>
      <vt:lpstr>Виды деятельности психолога:</vt:lpstr>
      <vt:lpstr>Направления психологического сопровождения:</vt:lpstr>
      <vt:lpstr>Психологический мониторинг.</vt:lpstr>
      <vt:lpstr>Психологическое развитие и коррекция</vt:lpstr>
      <vt:lpstr>Психологическое просвещение и профилактика</vt:lpstr>
      <vt:lpstr>Психологическое консультирование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психологического сопровождения учащихся.</dc:title>
  <dc:creator>Елена</dc:creator>
  <cp:lastModifiedBy>Елена</cp:lastModifiedBy>
  <cp:revision>8</cp:revision>
  <dcterms:created xsi:type="dcterms:W3CDTF">2013-03-25T13:53:34Z</dcterms:created>
  <dcterms:modified xsi:type="dcterms:W3CDTF">2013-03-25T14:47:14Z</dcterms:modified>
</cp:coreProperties>
</file>